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67" r:id="rId5"/>
    <p:sldId id="259" r:id="rId6"/>
    <p:sldId id="258" r:id="rId7"/>
    <p:sldId id="266" r:id="rId8"/>
    <p:sldId id="268" r:id="rId9"/>
    <p:sldId id="260" r:id="rId10"/>
    <p:sldId id="264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39706-9CAC-4FAF-8D24-83F38EFA5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0569" y="285226"/>
            <a:ext cx="10016455" cy="3437785"/>
          </a:xfrm>
        </p:spPr>
        <p:txBody>
          <a:bodyPr>
            <a:normAutofit/>
          </a:bodyPr>
          <a:lstStyle/>
          <a:p>
            <a:r>
              <a:rPr lang="en-US" sz="4800" dirty="0"/>
              <a:t>City school district of the city of Niagara falls</a:t>
            </a:r>
            <a:br>
              <a:rPr lang="en-US" sz="4800" dirty="0"/>
            </a:br>
            <a:r>
              <a:rPr lang="en-US" sz="4800" dirty="0"/>
              <a:t>teacher residency program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274E7F-E144-4869-A2FC-9A9736B56B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Wednesday, February 28, 2024</a:t>
            </a:r>
          </a:p>
        </p:txBody>
      </p:sp>
    </p:spTree>
    <p:extLst>
      <p:ext uri="{BB962C8B-B14F-4D97-AF65-F5344CB8AC3E}">
        <p14:creationId xmlns:p14="http://schemas.microsoft.com/office/powerpoint/2010/main" val="2312406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18AAB-5A8E-4C4D-B553-07DC394D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342420"/>
            <a:ext cx="9291215" cy="1049235"/>
          </a:xfrm>
        </p:spPr>
        <p:txBody>
          <a:bodyPr/>
          <a:lstStyle/>
          <a:p>
            <a:r>
              <a:rPr lang="en-US" dirty="0"/>
              <a:t>NEXT STEPS  AFTER acceptance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0AFBD-5628-4CE4-902E-34FB191B7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1214204"/>
            <a:ext cx="11182662" cy="42521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Accepted into the Teacher Residency program, what’s next?</a:t>
            </a:r>
          </a:p>
          <a:p>
            <a:r>
              <a:rPr lang="en-US" sz="2800" dirty="0"/>
              <a:t>Niagara Falls City School District pre-employment requirements must be completed.</a:t>
            </a:r>
          </a:p>
          <a:p>
            <a:endParaRPr lang="en-US" sz="2800" dirty="0"/>
          </a:p>
          <a:p>
            <a:r>
              <a:rPr lang="en-US" sz="2800" dirty="0"/>
              <a:t>Once Teacher Residents have completed all requirements, the District will be holding a separate orientation for both the mentor teachers and new teacher residents.</a:t>
            </a:r>
          </a:p>
        </p:txBody>
      </p:sp>
    </p:spTree>
    <p:extLst>
      <p:ext uri="{BB962C8B-B14F-4D97-AF65-F5344CB8AC3E}">
        <p14:creationId xmlns:p14="http://schemas.microsoft.com/office/powerpoint/2010/main" val="421152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E88BD-D451-4C0A-92B5-995F540C9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882" y="150591"/>
            <a:ext cx="10184235" cy="1049235"/>
          </a:xfrm>
        </p:spPr>
        <p:txBody>
          <a:bodyPr>
            <a:normAutofit/>
          </a:bodyPr>
          <a:lstStyle/>
          <a:p>
            <a:r>
              <a:rPr lang="en-US" sz="4400" dirty="0"/>
              <a:t>WELCOME AND 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2DB19-4FF6-4119-A7D5-46BD74424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430" y="989351"/>
            <a:ext cx="10448145" cy="488679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/>
              <a:t>NIAGARA FALLS CITY SCHOOL DISTRICT</a:t>
            </a:r>
          </a:p>
          <a:p>
            <a:pPr marL="0" indent="0" algn="ctr">
              <a:buNone/>
            </a:pPr>
            <a:r>
              <a:rPr lang="en-US" sz="2200" dirty="0"/>
              <a:t>Mark Laurrie, Superintendent of Schools</a:t>
            </a:r>
          </a:p>
          <a:p>
            <a:pPr marL="0" indent="0" algn="ctr">
              <a:buNone/>
            </a:pPr>
            <a:r>
              <a:rPr lang="en-US" sz="2200" dirty="0"/>
              <a:t>Richard Carella, Assistant Superintendent of Curriculum and Instruction</a:t>
            </a:r>
          </a:p>
          <a:p>
            <a:pPr marL="0" indent="0" algn="ctr">
              <a:buNone/>
            </a:pPr>
            <a:r>
              <a:rPr lang="en-US" sz="2200" dirty="0"/>
              <a:t>Maria Massaro, Administrator for Human Resources</a:t>
            </a:r>
          </a:p>
          <a:p>
            <a:pPr marL="0" indent="0" algn="ctr">
              <a:buNone/>
            </a:pPr>
            <a:r>
              <a:rPr lang="en-US" sz="2200" dirty="0"/>
              <a:t>Alicia Savino, Human Resources Manager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NIAGARA UNIVERSITY</a:t>
            </a:r>
          </a:p>
          <a:p>
            <a:pPr marL="0" indent="0" algn="ctr">
              <a:buNone/>
            </a:pPr>
            <a:r>
              <a:rPr lang="en-US" sz="2200" dirty="0"/>
              <a:t>Dr. Chandra J. Foote, Dean College of Education</a:t>
            </a:r>
          </a:p>
          <a:p>
            <a:pPr marL="0" indent="0" algn="ctr">
              <a:buNone/>
            </a:pPr>
            <a:r>
              <a:rPr lang="en-US" sz="2200" dirty="0" err="1"/>
              <a:t>Tracia</a:t>
            </a:r>
            <a:r>
              <a:rPr lang="en-US" sz="2200" dirty="0"/>
              <a:t> </a:t>
            </a:r>
            <a:r>
              <a:rPr lang="en-US" sz="2200" dirty="0" err="1"/>
              <a:t>McKissic</a:t>
            </a:r>
            <a:r>
              <a:rPr lang="en-US" sz="2200" dirty="0"/>
              <a:t>, MA Director of Field Experience</a:t>
            </a:r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775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A7B1-0089-4BD5-8FF9-6E2865916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242" y="199807"/>
            <a:ext cx="9291215" cy="798484"/>
          </a:xfrm>
        </p:spPr>
        <p:txBody>
          <a:bodyPr/>
          <a:lstStyle/>
          <a:p>
            <a:r>
              <a:rPr lang="en-US" dirty="0"/>
              <a:t>teacher residency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6D736-B30B-4B76-B8FF-A550F67EC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40" y="998291"/>
            <a:ext cx="10956021" cy="49677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/>
              <a:t>Over the next two years, the Niagara Falls City School District is anticipating up to 118 teacher vacancies.</a:t>
            </a:r>
          </a:p>
          <a:p>
            <a:pPr marL="0" indent="0">
              <a:buNone/>
            </a:pPr>
            <a:r>
              <a:rPr lang="en-US" sz="2600" dirty="0"/>
              <a:t>To address the nationwide teacher shortage Niagara Falls City School District and Niagara University are partnering to provide those interested in entering the teaching profession  with an opportunity to obtain a Masters degree in Education while gaining meaningful classroom experience.</a:t>
            </a:r>
          </a:p>
          <a:p>
            <a:pPr marL="0" indent="0">
              <a:buNone/>
            </a:pPr>
            <a:r>
              <a:rPr lang="en-US" sz="2600" dirty="0"/>
              <a:t>Through a grant from the NYS Department of Labor students enrolled in a Masters program at Niagara University will complete a residency in the Niagara Falls City School District while attending school and receiving financial assistance.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7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2A03F-95CD-4225-B91E-97576979D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012" y="132635"/>
            <a:ext cx="9291215" cy="1049235"/>
          </a:xfrm>
        </p:spPr>
        <p:txBody>
          <a:bodyPr/>
          <a:lstStyle/>
          <a:p>
            <a:r>
              <a:rPr lang="en-US" dirty="0"/>
              <a:t>teacher residency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A2CBF-A191-4667-A815-490E13CA7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597" y="1019331"/>
            <a:ext cx="10598046" cy="46769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Some important features of the Residency Program:</a:t>
            </a:r>
          </a:p>
          <a:p>
            <a:r>
              <a:rPr lang="en-US" dirty="0"/>
              <a:t>Residents will earn a Master’s degree in Education from Niagara University in 3 semesters</a:t>
            </a:r>
          </a:p>
          <a:p>
            <a:r>
              <a:rPr lang="en-US" dirty="0"/>
              <a:t>Residents will be provided with the opportunity to practice their teaching skills.</a:t>
            </a:r>
          </a:p>
          <a:p>
            <a:r>
              <a:rPr lang="en-US" dirty="0"/>
              <a:t>Each Resident will be provided 1,000 hours of clinical experience which will align with the annual District calendar.</a:t>
            </a:r>
          </a:p>
          <a:p>
            <a:pPr lvl="1"/>
            <a:r>
              <a:rPr lang="en-US" sz="2000" dirty="0"/>
              <a:t>Semester 1: Early Field Experience</a:t>
            </a:r>
          </a:p>
          <a:p>
            <a:pPr lvl="1"/>
            <a:r>
              <a:rPr lang="en-US" sz="2000" dirty="0"/>
              <a:t>Semester 2: Residency begins</a:t>
            </a:r>
          </a:p>
          <a:p>
            <a:pPr lvl="1"/>
            <a:r>
              <a:rPr lang="en-US" sz="2000" dirty="0"/>
              <a:t>Semester 3: Completion of Residency Program </a:t>
            </a:r>
          </a:p>
          <a:p>
            <a:r>
              <a:rPr lang="en-US" dirty="0"/>
              <a:t>Work with Niagara Falls City School District Educators as mentors, each of whom have earned a minimum of 90 post graduate hours</a:t>
            </a:r>
          </a:p>
          <a:p>
            <a:r>
              <a:rPr lang="en-US" dirty="0"/>
              <a:t>Every teacher who completes the Teacher Residency Program will have an employment opportunity waiting for them in the District.</a:t>
            </a:r>
          </a:p>
          <a:p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523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A7B1-0089-4BD5-8FF9-6E2865916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250158"/>
            <a:ext cx="9291215" cy="1049235"/>
          </a:xfrm>
        </p:spPr>
        <p:txBody>
          <a:bodyPr/>
          <a:lstStyle/>
          <a:p>
            <a:r>
              <a:rPr lang="en-US" dirty="0"/>
              <a:t>REQUIREMENTS of the program &amp; </a:t>
            </a:r>
            <a:br>
              <a:rPr lang="en-US" dirty="0"/>
            </a:br>
            <a:r>
              <a:rPr lang="en-US" dirty="0"/>
              <a:t>Content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6D736-B30B-4B76-B8FF-A550F67EC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09" y="1299392"/>
            <a:ext cx="10779853" cy="49515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program begins the Summer of 2024 (NU semester starts mid-May 2024)</a:t>
            </a:r>
          </a:p>
          <a:p>
            <a:r>
              <a:rPr lang="en-US" sz="2400" dirty="0"/>
              <a:t>25 Teacher Residents will be accepted into the program</a:t>
            </a:r>
          </a:p>
          <a:p>
            <a:pPr marL="0" indent="0">
              <a:buNone/>
            </a:pPr>
            <a:r>
              <a:rPr lang="en-US" sz="2400" dirty="0"/>
              <a:t>Each resident must be enrolled in a Masters of Education program with concentration in one of the following content areas.  Below are the maximum number of Teacher Residents accepted into the program in each content area:</a:t>
            </a:r>
          </a:p>
          <a:p>
            <a:pPr lvl="1"/>
            <a:r>
              <a:rPr lang="en-US" sz="2400" dirty="0"/>
              <a:t>Elementary Education – 3		World Languages - 3</a:t>
            </a:r>
          </a:p>
          <a:p>
            <a:pPr lvl="1"/>
            <a:r>
              <a:rPr lang="en-US" sz="2400" dirty="0"/>
              <a:t>Special Education – 5		English Language Arts - 1</a:t>
            </a:r>
          </a:p>
          <a:p>
            <a:pPr lvl="1"/>
            <a:r>
              <a:rPr lang="en-US" sz="2400" dirty="0"/>
              <a:t>Science – 7				Social Studies - 6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97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A7B1-0089-4BD5-8FF9-6E2865916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309569"/>
            <a:ext cx="9291215" cy="806167"/>
          </a:xfrm>
        </p:spPr>
        <p:txBody>
          <a:bodyPr/>
          <a:lstStyle/>
          <a:p>
            <a:r>
              <a:rPr lang="en-US" dirty="0"/>
              <a:t>Benefits of the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6D736-B30B-4B76-B8FF-A550F67EC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068" y="1115736"/>
            <a:ext cx="10016455" cy="4773335"/>
          </a:xfrm>
        </p:spPr>
        <p:txBody>
          <a:bodyPr>
            <a:normAutofit/>
          </a:bodyPr>
          <a:lstStyle/>
          <a:p>
            <a:r>
              <a:rPr lang="en-US" sz="2400" dirty="0"/>
              <a:t>Tuition Assistance</a:t>
            </a:r>
          </a:p>
          <a:p>
            <a:pPr lvl="1"/>
            <a:r>
              <a:rPr lang="en-US" sz="2400" dirty="0"/>
              <a:t>Resident candidates qualify for a 25% discount from Niagara University</a:t>
            </a:r>
          </a:p>
          <a:p>
            <a:pPr lvl="1"/>
            <a:r>
              <a:rPr lang="en-US" sz="2400" dirty="0"/>
              <a:t>$12,700</a:t>
            </a:r>
          </a:p>
          <a:p>
            <a:r>
              <a:rPr lang="en-US" sz="2400" dirty="0"/>
              <a:t>Living Stipend</a:t>
            </a:r>
          </a:p>
          <a:p>
            <a:pPr lvl="1"/>
            <a:r>
              <a:rPr lang="en-US" sz="2400" dirty="0"/>
              <a:t>$12,500</a:t>
            </a:r>
          </a:p>
          <a:p>
            <a:pPr lvl="2"/>
            <a:r>
              <a:rPr lang="en-US" sz="2400" dirty="0"/>
              <a:t>Paid bi-weekly</a:t>
            </a:r>
          </a:p>
          <a:p>
            <a:r>
              <a:rPr lang="en-US" sz="2400" dirty="0"/>
              <a:t>Assistance with Books and Supplies</a:t>
            </a:r>
          </a:p>
          <a:p>
            <a:pPr lvl="1"/>
            <a:r>
              <a:rPr lang="en-US" sz="2400" dirty="0"/>
              <a:t>$4,200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109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E2AE3-B91E-4A50-9645-BEF6F80A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855" y="192337"/>
            <a:ext cx="9291215" cy="894037"/>
          </a:xfrm>
        </p:spPr>
        <p:txBody>
          <a:bodyPr/>
          <a:lstStyle/>
          <a:p>
            <a:r>
              <a:rPr lang="en-US" dirty="0"/>
              <a:t>teacher residency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8E50E-03AE-49C4-A48F-4BFD9C593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09" y="998290"/>
            <a:ext cx="10737908" cy="4773336"/>
          </a:xfrm>
        </p:spPr>
        <p:txBody>
          <a:bodyPr>
            <a:normAutofit/>
          </a:bodyPr>
          <a:lstStyle/>
          <a:p>
            <a:r>
              <a:rPr lang="en-US" sz="2800" dirty="0"/>
              <a:t>The District will collaborate with Niagara University, Niagara Falls Teachers union and the Teacher Resource Center to enhance the instructional preparation of school embedded residents.</a:t>
            </a:r>
          </a:p>
          <a:p>
            <a:r>
              <a:rPr lang="en-US" sz="2800" dirty="0"/>
              <a:t>Teacher residents will be matched with mentor teachers that align with the educational focus of the resident.  It is anticipated that 10% of the mentor teachers time will be focused on the resident.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59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9C8CD-55B9-484A-B291-1B1D48CB9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57" y="342420"/>
            <a:ext cx="9291215" cy="1049235"/>
          </a:xfrm>
        </p:spPr>
        <p:txBody>
          <a:bodyPr/>
          <a:lstStyle/>
          <a:p>
            <a:r>
              <a:rPr lang="en-US" dirty="0"/>
              <a:t>teacher residency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90380-D00F-4A10-A8E7-AABA1FC3C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636" y="1391656"/>
            <a:ext cx="10837889" cy="4074690"/>
          </a:xfrm>
        </p:spPr>
        <p:txBody>
          <a:bodyPr/>
          <a:lstStyle/>
          <a:p>
            <a:r>
              <a:rPr lang="en-US" sz="2800" dirty="0"/>
              <a:t>At the end of the program, all residents will be eligible to apply for New York State certification in their content area.</a:t>
            </a:r>
          </a:p>
          <a:p>
            <a:endParaRPr lang="en-US" sz="2800" dirty="0"/>
          </a:p>
          <a:p>
            <a:r>
              <a:rPr lang="en-US" sz="2800" dirty="0"/>
              <a:t>The Assistant Superintendent of Curriculum &amp; Instruction and the Teacher Resource Director will work together to provide relevant professional development for mentors and residents.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816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A7B1-0089-4BD5-8FF9-6E2865916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175559"/>
            <a:ext cx="9291215" cy="1049235"/>
          </a:xfrm>
        </p:spPr>
        <p:txBody>
          <a:bodyPr/>
          <a:lstStyle/>
          <a:p>
            <a:r>
              <a:rPr lang="en-US" dirty="0"/>
              <a:t>How to enroll in the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6D736-B30B-4B76-B8FF-A550F67EC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75" y="944381"/>
            <a:ext cx="10511406" cy="5006714"/>
          </a:xfrm>
        </p:spPr>
        <p:txBody>
          <a:bodyPr>
            <a:noAutofit/>
          </a:bodyPr>
          <a:lstStyle/>
          <a:p>
            <a:pPr lvl="1"/>
            <a:r>
              <a:rPr lang="en-US" sz="2500" dirty="0"/>
              <a:t>Teacher Resident candidates will need to apply and be accepted into the program with Niagara University.</a:t>
            </a:r>
          </a:p>
          <a:p>
            <a:pPr marL="457200" lvl="1" indent="0">
              <a:buNone/>
            </a:pPr>
            <a:endParaRPr lang="en-US" sz="2500" dirty="0"/>
          </a:p>
          <a:p>
            <a:pPr lvl="1"/>
            <a:r>
              <a:rPr lang="en-US" sz="2500" dirty="0"/>
              <a:t>Niagara University representatives will advise on qualifications for the program.</a:t>
            </a:r>
          </a:p>
          <a:p>
            <a:pPr lvl="1"/>
            <a:endParaRPr lang="en-US" sz="2500" dirty="0"/>
          </a:p>
          <a:p>
            <a:pPr lvl="1"/>
            <a:r>
              <a:rPr lang="en-US" sz="2500" dirty="0"/>
              <a:t>Niagara Falls City School District will work with Niagara University on the selection process by content area.</a:t>
            </a:r>
          </a:p>
          <a:p>
            <a:pPr lvl="1"/>
            <a:endParaRPr lang="en-US" sz="2500" dirty="0"/>
          </a:p>
          <a:p>
            <a:pPr lvl="1"/>
            <a:r>
              <a:rPr lang="en-US" sz="2500" dirty="0"/>
              <a:t>If there are more candidates per content area than are available, the Human Resource office in the Niagara Falls City School District will conduct interviews.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1351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319</TotalTime>
  <Words>677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Rockwell</vt:lpstr>
      <vt:lpstr>Gallery</vt:lpstr>
      <vt:lpstr>City school district of the city of Niagara falls teacher residency program </vt:lpstr>
      <vt:lpstr>WELCOME AND INTRODUCTIONS</vt:lpstr>
      <vt:lpstr>teacher residency program</vt:lpstr>
      <vt:lpstr>teacher residency program</vt:lpstr>
      <vt:lpstr>REQUIREMENTS of the program &amp;  Content areas</vt:lpstr>
      <vt:lpstr>Benefits of the program</vt:lpstr>
      <vt:lpstr>teacher residency program</vt:lpstr>
      <vt:lpstr>teacher residency program</vt:lpstr>
      <vt:lpstr>How to enroll in the program</vt:lpstr>
      <vt:lpstr>NEXT STEPS  AFTER acceptance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school district of the city of Niagara falls teacher residency program </dc:title>
  <dc:creator>Savino, Alicia</dc:creator>
  <cp:lastModifiedBy>Savino, Alicia</cp:lastModifiedBy>
  <cp:revision>25</cp:revision>
  <cp:lastPrinted>2024-02-28T17:54:32Z</cp:lastPrinted>
  <dcterms:created xsi:type="dcterms:W3CDTF">2024-02-21T17:32:07Z</dcterms:created>
  <dcterms:modified xsi:type="dcterms:W3CDTF">2024-02-28T19:51:30Z</dcterms:modified>
</cp:coreProperties>
</file>